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65" r:id="rId3"/>
    <p:sldId id="266" r:id="rId4"/>
    <p:sldId id="267" r:id="rId5"/>
    <p:sldId id="268" r:id="rId6"/>
    <p:sldId id="269" r:id="rId7"/>
    <p:sldId id="270" r:id="rId8"/>
    <p:sldId id="271" r:id="rId9"/>
    <p:sldId id="272" r:id="rId10"/>
    <p:sldId id="264"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9" d="100"/>
          <a:sy n="79" d="100"/>
        </p:scale>
        <p:origin x="821"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1007533" y="0"/>
            <a:ext cx="7934348"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ru-KZ"/>
          </a:p>
        </p:txBody>
      </p:sp>
      <p:sp>
        <p:nvSpPr>
          <p:cNvPr id="8" name="Rectangle 7"/>
          <p:cNvSpPr/>
          <p:nvPr/>
        </p:nvSpPr>
        <p:spPr>
          <a:xfrm>
            <a:off x="8941881"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ru-KZ"/>
          </a:p>
        </p:txBody>
      </p:sp>
      <p:sp>
        <p:nvSpPr>
          <p:cNvPr id="2" name="Title 1"/>
          <p:cNvSpPr>
            <a:spLocks noGrp="1"/>
          </p:cNvSpPr>
          <p:nvPr>
            <p:ph type="ctrTitle"/>
          </p:nvPr>
        </p:nvSpPr>
        <p:spPr>
          <a:xfrm>
            <a:off x="2611808" y="3428998"/>
            <a:ext cx="5518066" cy="2268559"/>
          </a:xfrm>
        </p:spPr>
        <p:txBody>
          <a:bodyPr anchor="t">
            <a:normAutofit/>
          </a:bodyPr>
          <a:lstStyle>
            <a:lvl1pPr algn="r">
              <a:defRPr sz="6000"/>
            </a:lvl1pPr>
          </a:lstStyle>
          <a:p>
            <a:r>
              <a:rPr lang="ru-RU"/>
              <a:t>Образец заголовка</a:t>
            </a:r>
            <a:endParaRPr lang="en-US" dirty="0"/>
          </a:p>
        </p:txBody>
      </p:sp>
      <p:sp>
        <p:nvSpPr>
          <p:cNvPr id="3" name="Subtitle 2"/>
          <p:cNvSpPr>
            <a:spLocks noGrp="1"/>
          </p:cNvSpPr>
          <p:nvPr>
            <p:ph type="subTitle" idx="1"/>
          </p:nvPr>
        </p:nvSpPr>
        <p:spPr>
          <a:xfrm>
            <a:off x="2772274" y="2268786"/>
            <a:ext cx="5357600" cy="1160213"/>
          </a:xfrm>
        </p:spPr>
        <p:txBody>
          <a:bodyPr tIns="0" anchor="b">
            <a:normAutofit/>
          </a:bodyPr>
          <a:lstStyle>
            <a:lvl1pPr marL="0" indent="0" algn="r">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3A361989-59FC-4D58-A270-F191D8EE81CC}" type="datetimeFigureOut">
              <a:rPr lang="ru-KZ" smtClean="0"/>
              <a:t>06.11.2025</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rIns="45720"/>
          <a:lstStyle/>
          <a:p>
            <a:fld id="{A3E4AD7F-FD00-4B7D-B0E6-12DCD4E87304}" type="slidenum">
              <a:rPr lang="ru-KZ" smtClean="0"/>
              <a:t>‹#›</a:t>
            </a:fld>
            <a:endParaRPr lang="ru-KZ"/>
          </a:p>
        </p:txBody>
      </p:sp>
      <p:sp>
        <p:nvSpPr>
          <p:cNvPr id="13" name="TextBox 12"/>
          <p:cNvSpPr txBox="1"/>
          <p:nvPr/>
        </p:nvSpPr>
        <p:spPr>
          <a:xfrm>
            <a:off x="2191282" y="3262852"/>
            <a:ext cx="415636" cy="461665"/>
          </a:xfrm>
          <a:prstGeom prst="rect">
            <a:avLst/>
          </a:prstGeom>
          <a:noFill/>
        </p:spPr>
        <p:txBody>
          <a:bodyPr wrap="square" rtlCol="0">
            <a:spAutoFit/>
          </a:bodyPr>
          <a:lstStyle/>
          <a:p>
            <a:pPr algn="r"/>
            <a:r>
              <a:rPr lang="en-US" sz="2400" dirty="0">
                <a:solidFill>
                  <a:schemeClr val="accent6"/>
                </a:solidFill>
                <a:latin typeface="Wingdings 3" panose="05040102010807070707" pitchFamily="18" charset="2"/>
              </a:rPr>
              <a:t>z</a:t>
            </a:r>
            <a:endParaRPr lang="en-US" sz="24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13118625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14" name="Rectangle 1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a:off x="2194236"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11808" y="808056"/>
            <a:ext cx="7954091" cy="1077229"/>
          </a:xfrm>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3A361989-59FC-4D58-A270-F191D8EE81CC}" type="datetimeFigureOut">
              <a:rPr lang="ru-KZ" smtClean="0"/>
              <a:t>06.11.2025</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A3E4AD7F-FD00-4B7D-B0E6-12DCD4E87304}" type="slidenum">
              <a:rPr lang="ru-KZ" smtClean="0"/>
              <a:t>‹#›</a:t>
            </a:fld>
            <a:endParaRPr lang="ru-KZ"/>
          </a:p>
        </p:txBody>
      </p:sp>
    </p:spTree>
    <p:extLst>
      <p:ext uri="{BB962C8B-B14F-4D97-AF65-F5344CB8AC3E}">
        <p14:creationId xmlns:p14="http://schemas.microsoft.com/office/powerpoint/2010/main" val="37697040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15" name="Rectangle 1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rot="5400000">
            <a:off x="10337141" y="416061"/>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Vertical Title 1"/>
          <p:cNvSpPr>
            <a:spLocks noGrp="1"/>
          </p:cNvSpPr>
          <p:nvPr>
            <p:ph type="title" orient="vert"/>
          </p:nvPr>
        </p:nvSpPr>
        <p:spPr>
          <a:xfrm>
            <a:off x="9239380" y="805818"/>
            <a:ext cx="1326519" cy="5244126"/>
          </a:xfrm>
        </p:spPr>
        <p:txBody>
          <a:bodyPr vert="eaVert"/>
          <a:lstStyle>
            <a:lvl1pPr algn="l">
              <a:defRPr/>
            </a:lvl1pPr>
          </a:lstStyle>
          <a:p>
            <a:r>
              <a:rPr lang="ru-RU"/>
              <a:t>Образец заголовка</a:t>
            </a:r>
            <a:endParaRPr lang="en-US" dirty="0"/>
          </a:p>
        </p:txBody>
      </p:sp>
      <p:sp>
        <p:nvSpPr>
          <p:cNvPr id="3" name="Vertical Text Placeholder 2"/>
          <p:cNvSpPr>
            <a:spLocks noGrp="1"/>
          </p:cNvSpPr>
          <p:nvPr>
            <p:ph type="body" orient="vert" idx="1"/>
          </p:nvPr>
        </p:nvSpPr>
        <p:spPr>
          <a:xfrm>
            <a:off x="2608751" y="970410"/>
            <a:ext cx="6466903" cy="5079534"/>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3A361989-59FC-4D58-A270-F191D8EE81CC}" type="datetimeFigureOut">
              <a:rPr lang="ru-KZ" smtClean="0"/>
              <a:t>06.11.2025</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A3E4AD7F-FD00-4B7D-B0E6-12DCD4E87304}" type="slidenum">
              <a:rPr lang="ru-KZ" smtClean="0"/>
              <a:t>‹#›</a:t>
            </a:fld>
            <a:endParaRPr lang="ru-KZ"/>
          </a:p>
        </p:txBody>
      </p:sp>
    </p:spTree>
    <p:extLst>
      <p:ext uri="{BB962C8B-B14F-4D97-AF65-F5344CB8AC3E}">
        <p14:creationId xmlns:p14="http://schemas.microsoft.com/office/powerpoint/2010/main" val="4076350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9" name="Rectangle 2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ru-KZ"/>
          </a:p>
        </p:txBody>
      </p:sp>
      <p:sp>
        <p:nvSpPr>
          <p:cNvPr id="9" name="Rectangle 8"/>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ru-KZ"/>
          </a:p>
        </p:txBody>
      </p:sp>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nchor="ct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3A361989-59FC-4D58-A270-F191D8EE81CC}" type="datetimeFigureOut">
              <a:rPr lang="ru-KZ" smtClean="0"/>
              <a:t>06.11.2025</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A3E4AD7F-FD00-4B7D-B0E6-12DCD4E87304}" type="slidenum">
              <a:rPr lang="ru-KZ" smtClean="0"/>
              <a:t>‹#›</a:t>
            </a:fld>
            <a:endParaRPr lang="ru-KZ"/>
          </a:p>
        </p:txBody>
      </p:sp>
      <p:sp>
        <p:nvSpPr>
          <p:cNvPr id="7" name="TextBox 6"/>
          <p:cNvSpPr txBox="1"/>
          <p:nvPr/>
        </p:nvSpPr>
        <p:spPr>
          <a:xfrm>
            <a:off x="2194943"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10446401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4" name="Rectangle 2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TextBox 10"/>
          <p:cNvSpPr txBox="1"/>
          <p:nvPr/>
        </p:nvSpPr>
        <p:spPr>
          <a:xfrm>
            <a:off x="2191843" y="296258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3147254"/>
            <a:ext cx="7956560" cy="1424746"/>
          </a:xfrm>
        </p:spPr>
        <p:txBody>
          <a:bodyPr anchor="t">
            <a:normAutofit/>
          </a:bodyPr>
          <a:lstStyle>
            <a:lvl1pPr algn="r">
              <a:defRPr sz="3200"/>
            </a:lvl1pPr>
          </a:lstStyle>
          <a:p>
            <a:r>
              <a:rPr lang="ru-RU"/>
              <a:t>Образец заголовка</a:t>
            </a:r>
            <a:endParaRPr lang="en-US" dirty="0"/>
          </a:p>
        </p:txBody>
      </p:sp>
      <p:sp>
        <p:nvSpPr>
          <p:cNvPr id="3" name="Text Placeholder 2"/>
          <p:cNvSpPr>
            <a:spLocks noGrp="1"/>
          </p:cNvSpPr>
          <p:nvPr>
            <p:ph type="body" idx="1"/>
          </p:nvPr>
        </p:nvSpPr>
        <p:spPr>
          <a:xfrm>
            <a:off x="2773968" y="2268786"/>
            <a:ext cx="7791931" cy="878468"/>
          </a:xfrm>
        </p:spPr>
        <p:txBody>
          <a:bodyPr tIns="0" anchor="b">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3A361989-59FC-4D58-A270-F191D8EE81CC}" type="datetimeFigureOut">
              <a:rPr lang="ru-KZ" smtClean="0"/>
              <a:t>06.11.2025</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A3E4AD7F-FD00-4B7D-B0E6-12DCD4E87304}" type="slidenum">
              <a:rPr lang="ru-KZ" smtClean="0"/>
              <a:t>‹#›</a:t>
            </a:fld>
            <a:endParaRPr lang="ru-KZ"/>
          </a:p>
        </p:txBody>
      </p:sp>
    </p:spTree>
    <p:extLst>
      <p:ext uri="{BB962C8B-B14F-4D97-AF65-F5344CB8AC3E}">
        <p14:creationId xmlns:p14="http://schemas.microsoft.com/office/powerpoint/2010/main" val="24766010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6" name="Rectangle 25"/>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609873" y="805817"/>
            <a:ext cx="7950984" cy="1081705"/>
          </a:xfrm>
        </p:spPr>
        <p:txBody>
          <a:bodyPr/>
          <a:lstStyle/>
          <a:p>
            <a:r>
              <a:rPr lang="ru-RU"/>
              <a:t>Образец заголовка</a:t>
            </a:r>
            <a:endParaRPr lang="en-US" dirty="0"/>
          </a:p>
        </p:txBody>
      </p:sp>
      <p:sp>
        <p:nvSpPr>
          <p:cNvPr id="3" name="Content Placeholder 2"/>
          <p:cNvSpPr>
            <a:spLocks noGrp="1"/>
          </p:cNvSpPr>
          <p:nvPr>
            <p:ph sz="half" idx="1"/>
          </p:nvPr>
        </p:nvSpPr>
        <p:spPr>
          <a:xfrm>
            <a:off x="2605374" y="2052116"/>
            <a:ext cx="3891960" cy="399782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666636" y="2052114"/>
            <a:ext cx="3894222" cy="3997829"/>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3A361989-59FC-4D58-A270-F191D8EE81CC}" type="datetimeFigureOut">
              <a:rPr lang="ru-KZ" smtClean="0"/>
              <a:t>06.11.2025</a:t>
            </a:fld>
            <a:endParaRPr lang="ru-KZ"/>
          </a:p>
        </p:txBody>
      </p:sp>
      <p:sp>
        <p:nvSpPr>
          <p:cNvPr id="6" name="Footer Placeholder 5"/>
          <p:cNvSpPr>
            <a:spLocks noGrp="1"/>
          </p:cNvSpPr>
          <p:nvPr>
            <p:ph type="ftr" sz="quarter" idx="11"/>
          </p:nvPr>
        </p:nvSpPr>
        <p:spPr/>
        <p:txBody>
          <a:bodyPr/>
          <a:lstStyle/>
          <a:p>
            <a:endParaRPr lang="ru-KZ"/>
          </a:p>
        </p:txBody>
      </p:sp>
      <p:sp>
        <p:nvSpPr>
          <p:cNvPr id="7" name="Slide Number Placeholder 6"/>
          <p:cNvSpPr>
            <a:spLocks noGrp="1"/>
          </p:cNvSpPr>
          <p:nvPr>
            <p:ph type="sldNum" sz="quarter" idx="12"/>
          </p:nvPr>
        </p:nvSpPr>
        <p:spPr/>
        <p:txBody>
          <a:bodyPr/>
          <a:lstStyle/>
          <a:p>
            <a:fld id="{A3E4AD7F-FD00-4B7D-B0E6-12DCD4E87304}" type="slidenum">
              <a:rPr lang="ru-KZ" smtClean="0"/>
              <a:t>‹#›</a:t>
            </a:fld>
            <a:endParaRPr lang="ru-KZ"/>
          </a:p>
        </p:txBody>
      </p:sp>
      <p:sp>
        <p:nvSpPr>
          <p:cNvPr id="10" name="TextBox 9"/>
          <p:cNvSpPr txBox="1"/>
          <p:nvPr/>
        </p:nvSpPr>
        <p:spPr>
          <a:xfrm>
            <a:off x="2196172" y="641223"/>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9503562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0" name="Rectangle 19"/>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TextBox 11"/>
          <p:cNvSpPr txBox="1"/>
          <p:nvPr/>
        </p:nvSpPr>
        <p:spPr>
          <a:xfrm>
            <a:off x="2193650" y="636424"/>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805818"/>
            <a:ext cx="7956560" cy="1078348"/>
          </a:xfrm>
        </p:spPr>
        <p:txBody>
          <a:bodyPr/>
          <a:lstStyle/>
          <a:p>
            <a:r>
              <a:rPr lang="ru-RU"/>
              <a:t>Образец заголовка</a:t>
            </a:r>
            <a:endParaRPr lang="en-US" dirty="0"/>
          </a:p>
        </p:txBody>
      </p:sp>
      <p:sp>
        <p:nvSpPr>
          <p:cNvPr id="3" name="Text Placeholder 2"/>
          <p:cNvSpPr>
            <a:spLocks noGrp="1"/>
          </p:cNvSpPr>
          <p:nvPr>
            <p:ph type="body" idx="1"/>
          </p:nvPr>
        </p:nvSpPr>
        <p:spPr>
          <a:xfrm>
            <a:off x="2609285" y="2052115"/>
            <a:ext cx="3896467"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2609285" y="2851331"/>
            <a:ext cx="3893623" cy="3071434"/>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666634" y="2052115"/>
            <a:ext cx="3899798"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666635" y="2851331"/>
            <a:ext cx="3899798" cy="3071434"/>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3A361989-59FC-4D58-A270-F191D8EE81CC}" type="datetimeFigureOut">
              <a:rPr lang="ru-KZ" smtClean="0"/>
              <a:t>06.11.2025</a:t>
            </a:fld>
            <a:endParaRPr lang="ru-KZ"/>
          </a:p>
        </p:txBody>
      </p:sp>
      <p:sp>
        <p:nvSpPr>
          <p:cNvPr id="8" name="Footer Placeholder 7"/>
          <p:cNvSpPr>
            <a:spLocks noGrp="1"/>
          </p:cNvSpPr>
          <p:nvPr>
            <p:ph type="ftr" sz="quarter" idx="11"/>
          </p:nvPr>
        </p:nvSpPr>
        <p:spPr/>
        <p:txBody>
          <a:bodyPr/>
          <a:lstStyle/>
          <a:p>
            <a:endParaRPr lang="ru-KZ"/>
          </a:p>
        </p:txBody>
      </p:sp>
      <p:sp>
        <p:nvSpPr>
          <p:cNvPr id="9" name="Slide Number Placeholder 8"/>
          <p:cNvSpPr>
            <a:spLocks noGrp="1"/>
          </p:cNvSpPr>
          <p:nvPr>
            <p:ph type="sldNum" sz="quarter" idx="12"/>
          </p:nvPr>
        </p:nvSpPr>
        <p:spPr/>
        <p:txBody>
          <a:bodyPr/>
          <a:lstStyle/>
          <a:p>
            <a:fld id="{A3E4AD7F-FD00-4B7D-B0E6-12DCD4E87304}" type="slidenum">
              <a:rPr lang="ru-KZ" smtClean="0"/>
              <a:t>‹#›</a:t>
            </a:fld>
            <a:endParaRPr lang="ru-KZ"/>
          </a:p>
        </p:txBody>
      </p:sp>
    </p:spTree>
    <p:extLst>
      <p:ext uri="{BB962C8B-B14F-4D97-AF65-F5344CB8AC3E}">
        <p14:creationId xmlns:p14="http://schemas.microsoft.com/office/powerpoint/2010/main" val="34834172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13" name="Rectangle 12"/>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3A361989-59FC-4D58-A270-F191D8EE81CC}" type="datetimeFigureOut">
              <a:rPr lang="ru-KZ" smtClean="0"/>
              <a:t>06.11.2025</a:t>
            </a:fld>
            <a:endParaRPr lang="ru-KZ"/>
          </a:p>
        </p:txBody>
      </p:sp>
      <p:sp>
        <p:nvSpPr>
          <p:cNvPr id="4" name="Footer Placeholder 3"/>
          <p:cNvSpPr>
            <a:spLocks noGrp="1"/>
          </p:cNvSpPr>
          <p:nvPr>
            <p:ph type="ftr" sz="quarter" idx="11"/>
          </p:nvPr>
        </p:nvSpPr>
        <p:spPr/>
        <p:txBody>
          <a:bodyPr/>
          <a:lstStyle/>
          <a:p>
            <a:endParaRPr lang="ru-KZ"/>
          </a:p>
        </p:txBody>
      </p:sp>
      <p:sp>
        <p:nvSpPr>
          <p:cNvPr id="5" name="Slide Number Placeholder 4"/>
          <p:cNvSpPr>
            <a:spLocks noGrp="1"/>
          </p:cNvSpPr>
          <p:nvPr>
            <p:ph type="sldNum" sz="quarter" idx="12"/>
          </p:nvPr>
        </p:nvSpPr>
        <p:spPr/>
        <p:txBody>
          <a:bodyPr/>
          <a:lstStyle/>
          <a:p>
            <a:fld id="{A3E4AD7F-FD00-4B7D-B0E6-12DCD4E87304}" type="slidenum">
              <a:rPr lang="ru-KZ" smtClean="0"/>
              <a:t>‹#›</a:t>
            </a:fld>
            <a:endParaRPr lang="ru-KZ"/>
          </a:p>
        </p:txBody>
      </p:sp>
      <p:sp>
        <p:nvSpPr>
          <p:cNvPr id="8" name="TextBox 7"/>
          <p:cNvSpPr txBox="1"/>
          <p:nvPr/>
        </p:nvSpPr>
        <p:spPr>
          <a:xfrm>
            <a:off x="2196172" y="64122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5383576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12" name="Rectangle 11"/>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A361989-59FC-4D58-A270-F191D8EE81CC}" type="datetimeFigureOut">
              <a:rPr lang="ru-KZ" smtClean="0"/>
              <a:t>06.11.2025</a:t>
            </a:fld>
            <a:endParaRPr lang="ru-KZ"/>
          </a:p>
        </p:txBody>
      </p:sp>
      <p:sp>
        <p:nvSpPr>
          <p:cNvPr id="3" name="Footer Placeholder 2"/>
          <p:cNvSpPr>
            <a:spLocks noGrp="1"/>
          </p:cNvSpPr>
          <p:nvPr>
            <p:ph type="ftr" sz="quarter" idx="11"/>
          </p:nvPr>
        </p:nvSpPr>
        <p:spPr/>
        <p:txBody>
          <a:bodyPr/>
          <a:lstStyle/>
          <a:p>
            <a:endParaRPr lang="ru-KZ"/>
          </a:p>
        </p:txBody>
      </p:sp>
      <p:sp>
        <p:nvSpPr>
          <p:cNvPr id="4" name="Slide Number Placeholder 3"/>
          <p:cNvSpPr>
            <a:spLocks noGrp="1"/>
          </p:cNvSpPr>
          <p:nvPr>
            <p:ph type="sldNum" sz="quarter" idx="12"/>
          </p:nvPr>
        </p:nvSpPr>
        <p:spPr/>
        <p:txBody>
          <a:bodyPr/>
          <a:lstStyle/>
          <a:p>
            <a:fld id="{A3E4AD7F-FD00-4B7D-B0E6-12DCD4E87304}" type="slidenum">
              <a:rPr lang="ru-KZ" smtClean="0"/>
              <a:t>‹#›</a:t>
            </a:fld>
            <a:endParaRPr lang="ru-KZ"/>
          </a:p>
        </p:txBody>
      </p:sp>
    </p:spTree>
    <p:extLst>
      <p:ext uri="{BB962C8B-B14F-4D97-AF65-F5344CB8AC3E}">
        <p14:creationId xmlns:p14="http://schemas.microsoft.com/office/powerpoint/2010/main" val="2708123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5" name="Rectangle 2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TextBox 9"/>
          <p:cNvSpPr txBox="1"/>
          <p:nvPr/>
        </p:nvSpPr>
        <p:spPr>
          <a:xfrm>
            <a:off x="1554154"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0323" y="1282451"/>
            <a:ext cx="2664361" cy="1903241"/>
          </a:xfrm>
        </p:spPr>
        <p:txBody>
          <a:bodyPr anchor="b">
            <a:normAutofit/>
          </a:bodyPr>
          <a:lstStyle>
            <a:lvl1pPr algn="l">
              <a:defRPr sz="2400"/>
            </a:lvl1pPr>
          </a:lstStyle>
          <a:p>
            <a:r>
              <a:rPr lang="ru-RU"/>
              <a:t>Образец заголовка</a:t>
            </a:r>
            <a:endParaRPr lang="en-US" dirty="0"/>
          </a:p>
        </p:txBody>
      </p:sp>
      <p:sp>
        <p:nvSpPr>
          <p:cNvPr id="3" name="Content Placeholder 2"/>
          <p:cNvSpPr>
            <a:spLocks noGrp="1"/>
          </p:cNvSpPr>
          <p:nvPr>
            <p:ph idx="1"/>
          </p:nvPr>
        </p:nvSpPr>
        <p:spPr>
          <a:xfrm>
            <a:off x="5120154" y="805818"/>
            <a:ext cx="5446278" cy="5244126"/>
          </a:xfrm>
        </p:spPr>
        <p:txBody>
          <a:bodyPr anchor="ct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1970322" y="3186154"/>
            <a:ext cx="2664361" cy="2386397"/>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3A361989-59FC-4D58-A270-F191D8EE81CC}" type="datetimeFigureOut">
              <a:rPr lang="ru-KZ" smtClean="0"/>
              <a:t>06.11.2025</a:t>
            </a:fld>
            <a:endParaRPr lang="ru-KZ"/>
          </a:p>
        </p:txBody>
      </p:sp>
      <p:sp>
        <p:nvSpPr>
          <p:cNvPr id="6" name="Footer Placeholder 5"/>
          <p:cNvSpPr>
            <a:spLocks noGrp="1"/>
          </p:cNvSpPr>
          <p:nvPr>
            <p:ph type="ftr" sz="quarter" idx="11"/>
          </p:nvPr>
        </p:nvSpPr>
        <p:spPr/>
        <p:txBody>
          <a:bodyPr/>
          <a:lstStyle/>
          <a:p>
            <a:endParaRPr lang="ru-KZ"/>
          </a:p>
        </p:txBody>
      </p:sp>
      <p:sp>
        <p:nvSpPr>
          <p:cNvPr id="7" name="Slide Number Placeholder 6"/>
          <p:cNvSpPr>
            <a:spLocks noGrp="1"/>
          </p:cNvSpPr>
          <p:nvPr>
            <p:ph type="sldNum" sz="quarter" idx="12"/>
          </p:nvPr>
        </p:nvSpPr>
        <p:spPr/>
        <p:txBody>
          <a:bodyPr/>
          <a:lstStyle/>
          <a:p>
            <a:fld id="{A3E4AD7F-FD00-4B7D-B0E6-12DCD4E87304}" type="slidenum">
              <a:rPr lang="ru-KZ" smtClean="0"/>
              <a:t>‹#›</a:t>
            </a:fld>
            <a:endParaRPr lang="ru-KZ"/>
          </a:p>
        </p:txBody>
      </p:sp>
    </p:spTree>
    <p:extLst>
      <p:ext uri="{BB962C8B-B14F-4D97-AF65-F5344CB8AC3E}">
        <p14:creationId xmlns:p14="http://schemas.microsoft.com/office/powerpoint/2010/main" val="38710976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19" name="Rectangle 1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6747062" y="3229"/>
            <a:ext cx="4629734" cy="6858000"/>
          </a:xfrm>
          <a:solidFill>
            <a:schemeClr val="tx1">
              <a:alpha val="10000"/>
            </a:schemeClr>
          </a:solidFill>
          <a:ln w="9525" cap="sq">
            <a:noFill/>
            <a:miter lim="800000"/>
          </a:ln>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10" name="TextBox 9"/>
          <p:cNvSpPr txBox="1"/>
          <p:nvPr/>
        </p:nvSpPr>
        <p:spPr>
          <a:xfrm>
            <a:off x="1554686"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1241" y="1282452"/>
            <a:ext cx="3970986" cy="1900473"/>
          </a:xfrm>
        </p:spPr>
        <p:txBody>
          <a:bodyPr anchor="b">
            <a:normAutofit/>
          </a:bodyPr>
          <a:lstStyle>
            <a:lvl1pPr algn="l">
              <a:defRPr sz="3200"/>
            </a:lvl1pPr>
          </a:lstStyle>
          <a:p>
            <a:r>
              <a:rPr lang="ru-RU"/>
              <a:t>Образец заголовка</a:t>
            </a:r>
            <a:endParaRPr lang="en-US" dirty="0"/>
          </a:p>
        </p:txBody>
      </p:sp>
      <p:sp>
        <p:nvSpPr>
          <p:cNvPr id="4" name="Text Placeholder 3"/>
          <p:cNvSpPr>
            <a:spLocks noGrp="1"/>
          </p:cNvSpPr>
          <p:nvPr>
            <p:ph type="body" sz="half" idx="2"/>
          </p:nvPr>
        </p:nvSpPr>
        <p:spPr>
          <a:xfrm>
            <a:off x="1970322" y="3182928"/>
            <a:ext cx="3971874" cy="2386394"/>
          </a:xfrm>
        </p:spPr>
        <p:txBody>
          <a:bodyPr>
            <a:normAutofit/>
          </a:bodyPr>
          <a:lstStyle>
            <a:lvl1pPr marL="0" indent="0" algn="l">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3A361989-59FC-4D58-A270-F191D8EE81CC}" type="datetimeFigureOut">
              <a:rPr lang="ru-KZ" smtClean="0"/>
              <a:t>06.11.2025</a:t>
            </a:fld>
            <a:endParaRPr lang="ru-KZ"/>
          </a:p>
        </p:txBody>
      </p:sp>
      <p:sp>
        <p:nvSpPr>
          <p:cNvPr id="6" name="Footer Placeholder 5"/>
          <p:cNvSpPr>
            <a:spLocks noGrp="1"/>
          </p:cNvSpPr>
          <p:nvPr>
            <p:ph type="ftr" sz="quarter" idx="11"/>
          </p:nvPr>
        </p:nvSpPr>
        <p:spPr/>
        <p:txBody>
          <a:bodyPr/>
          <a:lstStyle/>
          <a:p>
            <a:endParaRPr lang="ru-KZ"/>
          </a:p>
        </p:txBody>
      </p:sp>
      <p:sp>
        <p:nvSpPr>
          <p:cNvPr id="7" name="Slide Number Placeholder 6"/>
          <p:cNvSpPr>
            <a:spLocks noGrp="1"/>
          </p:cNvSpPr>
          <p:nvPr>
            <p:ph type="sldNum" sz="quarter" idx="12"/>
          </p:nvPr>
        </p:nvSpPr>
        <p:spPr/>
        <p:txBody>
          <a:bodyPr/>
          <a:lstStyle/>
          <a:p>
            <a:fld id="{A3E4AD7F-FD00-4B7D-B0E6-12DCD4E87304}" type="slidenum">
              <a:rPr lang="ru-KZ" smtClean="0"/>
              <a:t>‹#›</a:t>
            </a:fld>
            <a:endParaRPr lang="ru-KZ"/>
          </a:p>
        </p:txBody>
      </p:sp>
    </p:spTree>
    <p:extLst>
      <p:ext uri="{BB962C8B-B14F-4D97-AF65-F5344CB8AC3E}">
        <p14:creationId xmlns:p14="http://schemas.microsoft.com/office/powerpoint/2010/main" val="10213120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8" name="Picture 17"/>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5" name="Picture 14"/>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8" name="Rectangle 7"/>
          <p:cNvSpPr/>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ru-KZ"/>
          </a:p>
        </p:txBody>
      </p:sp>
      <p:sp>
        <p:nvSpPr>
          <p:cNvPr id="2" name="Title Placeholder 1"/>
          <p:cNvSpPr>
            <a:spLocks noGrp="1"/>
          </p:cNvSpPr>
          <p:nvPr>
            <p:ph type="title"/>
          </p:nvPr>
        </p:nvSpPr>
        <p:spPr>
          <a:xfrm>
            <a:off x="2611808" y="808056"/>
            <a:ext cx="7958331" cy="1077229"/>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2773599" y="2052116"/>
            <a:ext cx="7796540" cy="399782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rot="5400000">
            <a:off x="-810065" y="5270604"/>
            <a:ext cx="2662729" cy="182880"/>
          </a:xfrm>
          <a:prstGeom prst="rect">
            <a:avLst/>
          </a:prstGeom>
        </p:spPr>
        <p:txBody>
          <a:bodyPr vert="horz" lIns="91440" tIns="18288" rIns="91440" bIns="45720" rtlCol="0" anchor="t"/>
          <a:lstStyle>
            <a:lvl1pPr algn="r">
              <a:defRPr sz="800">
                <a:solidFill>
                  <a:schemeClr val="tx1">
                    <a:tint val="75000"/>
                  </a:schemeClr>
                </a:solidFill>
                <a:latin typeface="+mn-lt"/>
              </a:defRPr>
            </a:lvl1pPr>
          </a:lstStyle>
          <a:p>
            <a:fld id="{3A361989-59FC-4D58-A270-F191D8EE81CC}" type="datetimeFigureOut">
              <a:rPr lang="ru-KZ" smtClean="0"/>
              <a:t>06.11.2025</a:t>
            </a:fld>
            <a:endParaRPr lang="ru-KZ"/>
          </a:p>
        </p:txBody>
      </p:sp>
      <p:sp>
        <p:nvSpPr>
          <p:cNvPr id="5" name="Footer Placeholder 4"/>
          <p:cNvSpPr>
            <a:spLocks noGrp="1"/>
          </p:cNvSpPr>
          <p:nvPr>
            <p:ph type="ftr" sz="quarter" idx="3"/>
          </p:nvPr>
        </p:nvSpPr>
        <p:spPr>
          <a:xfrm rot="5400000">
            <a:off x="-2237130" y="3661144"/>
            <a:ext cx="5885352" cy="179176"/>
          </a:xfrm>
          <a:prstGeom prst="rect">
            <a:avLst/>
          </a:prstGeom>
        </p:spPr>
        <p:txBody>
          <a:bodyPr vert="horz" lIns="91440" tIns="45720" rIns="91440" bIns="18288" rtlCol="0" anchor="b"/>
          <a:lstStyle>
            <a:lvl1pPr algn="r">
              <a:defRPr sz="800">
                <a:solidFill>
                  <a:schemeClr val="tx1">
                    <a:tint val="75000"/>
                  </a:schemeClr>
                </a:solidFill>
              </a:defRPr>
            </a:lvl1pPr>
          </a:lstStyle>
          <a:p>
            <a:endParaRPr lang="ru-KZ"/>
          </a:p>
        </p:txBody>
      </p:sp>
      <p:sp>
        <p:nvSpPr>
          <p:cNvPr id="6" name="Slide Number Placeholder 5"/>
          <p:cNvSpPr>
            <a:spLocks noGrp="1"/>
          </p:cNvSpPr>
          <p:nvPr>
            <p:ph type="sldNum" sz="quarter" idx="4"/>
          </p:nvPr>
        </p:nvSpPr>
        <p:spPr>
          <a:xfrm>
            <a:off x="158407" y="164592"/>
            <a:ext cx="636727" cy="322851"/>
          </a:xfrm>
          <a:prstGeom prst="rect">
            <a:avLst/>
          </a:prstGeom>
        </p:spPr>
        <p:txBody>
          <a:bodyPr vert="horz" lIns="91440" tIns="45720" rIns="45720" bIns="45720" rtlCol="0" anchor="ctr"/>
          <a:lstStyle>
            <a:lvl1pPr algn="r">
              <a:defRPr sz="1800">
                <a:solidFill>
                  <a:schemeClr val="tx1">
                    <a:tint val="75000"/>
                  </a:schemeClr>
                </a:solidFill>
              </a:defRPr>
            </a:lvl1pPr>
          </a:lstStyle>
          <a:p>
            <a:fld id="{A3E4AD7F-FD00-4B7D-B0E6-12DCD4E87304}" type="slidenum">
              <a:rPr lang="ru-KZ" smtClean="0"/>
              <a:t>‹#›</a:t>
            </a:fld>
            <a:endParaRPr lang="ru-KZ"/>
          </a:p>
        </p:txBody>
      </p:sp>
      <p:sp>
        <p:nvSpPr>
          <p:cNvPr id="57" name="Rectangle 56"/>
          <p:cNvSpPr/>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ru-KZ"/>
          </a:p>
        </p:txBody>
      </p:sp>
    </p:spTree>
    <p:extLst>
      <p:ext uri="{BB962C8B-B14F-4D97-AF65-F5344CB8AC3E}">
        <p14:creationId xmlns:p14="http://schemas.microsoft.com/office/powerpoint/2010/main" val="2209858656"/>
      </p:ext>
    </p:extLst>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r" defTabSz="914400" rtl="0" eaLnBrk="1" latinLnBrk="0" hangingPunct="1">
        <a:lnSpc>
          <a:spcPct val="90000"/>
        </a:lnSpc>
        <a:spcBef>
          <a:spcPct val="0"/>
        </a:spcBef>
        <a:buNone/>
        <a:defRPr sz="3400" b="0" i="0" kern="1200" cap="none">
          <a:solidFill>
            <a:schemeClr val="tx1"/>
          </a:solidFill>
          <a:effectLst/>
          <a:latin typeface="+mj-lt"/>
          <a:ea typeface="+mj-ea"/>
          <a:cs typeface="+mj-cs"/>
        </a:defRPr>
      </a:lvl1pPr>
    </p:titleStyle>
    <p:bodyStyle>
      <a:lvl1pPr marL="344488" indent="-344488" algn="l" defTabSz="914400" rtl="0" eaLnBrk="1" latinLnBrk="0" hangingPunct="1">
        <a:lnSpc>
          <a:spcPct val="120000"/>
        </a:lnSpc>
        <a:spcBef>
          <a:spcPts val="1000"/>
        </a:spcBef>
        <a:spcAft>
          <a:spcPts val="600"/>
        </a:spcAft>
        <a:buClr>
          <a:schemeClr val="accent6"/>
        </a:buClr>
        <a:buSzPct val="90000"/>
        <a:buFont typeface="Wingdings" panose="05000000000000000000" pitchFamily="2" charset="2"/>
        <a:buChar char="§"/>
        <a:defRPr sz="2000" kern="1200">
          <a:solidFill>
            <a:schemeClr val="tx1"/>
          </a:solidFill>
          <a:effectLst/>
          <a:latin typeface="+mn-lt"/>
          <a:ea typeface="+mn-ea"/>
          <a:cs typeface="+mn-cs"/>
        </a:defRPr>
      </a:lvl1pPr>
      <a:lvl2pPr marL="7953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800" kern="1200">
          <a:solidFill>
            <a:schemeClr val="tx1"/>
          </a:solidFill>
          <a:effectLst/>
          <a:latin typeface="+mn-lt"/>
          <a:ea typeface="+mn-ea"/>
          <a:cs typeface="+mn-cs"/>
        </a:defRPr>
      </a:lvl2pPr>
      <a:lvl3pPr marL="12588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600" kern="1200">
          <a:solidFill>
            <a:schemeClr val="tx1"/>
          </a:solidFill>
          <a:effectLst/>
          <a:latin typeface="+mn-lt"/>
          <a:ea typeface="+mn-ea"/>
          <a:cs typeface="+mn-cs"/>
        </a:defRPr>
      </a:lvl3pPr>
      <a:lvl4pPr marL="17097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400" kern="1200">
          <a:solidFill>
            <a:schemeClr val="tx1"/>
          </a:solidFill>
          <a:effectLst/>
          <a:latin typeface="+mn-lt"/>
          <a:ea typeface="+mn-ea"/>
          <a:cs typeface="+mn-cs"/>
        </a:defRPr>
      </a:lvl4pPr>
      <a:lvl5pPr marL="21732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5pPr>
      <a:lvl6pPr marL="2642616"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6pPr>
      <a:lvl7pPr marL="3108960"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7pPr>
      <a:lvl8pPr marL="3575304"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8pPr>
      <a:lvl9pPr marL="404164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E06BF2F-16A1-BA58-C1CE-6DE87706FECA}"/>
              </a:ext>
            </a:extLst>
          </p:cNvPr>
          <p:cNvSpPr>
            <a:spLocks noGrp="1"/>
          </p:cNvSpPr>
          <p:nvPr>
            <p:ph type="ctrTitle"/>
          </p:nvPr>
        </p:nvSpPr>
        <p:spPr/>
        <p:txBody>
          <a:bodyPr>
            <a:noAutofit/>
          </a:bodyPr>
          <a:lstStyle/>
          <a:p>
            <a:r>
              <a:rPr lang="en-US" sz="4000" dirty="0"/>
              <a:t>The mutual influence of ligands in the internal sphere of coordination compounds</a:t>
            </a:r>
            <a:endParaRPr lang="ru-KZ" sz="4000" dirty="0"/>
          </a:p>
        </p:txBody>
      </p:sp>
      <p:sp>
        <p:nvSpPr>
          <p:cNvPr id="3" name="Подзаголовок 2">
            <a:extLst>
              <a:ext uri="{FF2B5EF4-FFF2-40B4-BE49-F238E27FC236}">
                <a16:creationId xmlns:a16="http://schemas.microsoft.com/office/drawing/2014/main" id="{1846CD7C-D396-7E1C-F26C-34A4E9E87CD0}"/>
              </a:ext>
            </a:extLst>
          </p:cNvPr>
          <p:cNvSpPr>
            <a:spLocks noGrp="1"/>
          </p:cNvSpPr>
          <p:nvPr>
            <p:ph type="subTitle" idx="1"/>
          </p:nvPr>
        </p:nvSpPr>
        <p:spPr/>
        <p:txBody>
          <a:bodyPr>
            <a:normAutofit fontScale="70000" lnSpcReduction="20000"/>
          </a:bodyPr>
          <a:lstStyle/>
          <a:p>
            <a:pPr algn="r"/>
            <a:endParaRPr lang="en-US" dirty="0">
              <a:solidFill>
                <a:schemeClr val="tx1">
                  <a:lumMod val="85000"/>
                  <a:lumOff val="15000"/>
                </a:schemeClr>
              </a:solidFill>
              <a:latin typeface="+mn-lt"/>
            </a:endParaRPr>
          </a:p>
          <a:p>
            <a:pPr algn="r"/>
            <a:endParaRPr lang="en-US" dirty="0">
              <a:solidFill>
                <a:schemeClr val="tx1">
                  <a:lumMod val="85000"/>
                  <a:lumOff val="15000"/>
                </a:schemeClr>
              </a:solidFill>
            </a:endParaRPr>
          </a:p>
          <a:p>
            <a:pPr algn="r"/>
            <a:r>
              <a:rPr lang="en-US" dirty="0">
                <a:solidFill>
                  <a:schemeClr val="tx1">
                    <a:lumMod val="85000"/>
                    <a:lumOff val="15000"/>
                  </a:schemeClr>
                </a:solidFill>
                <a:latin typeface="+mn-lt"/>
              </a:rPr>
              <a:t>PhD </a:t>
            </a:r>
            <a:r>
              <a:rPr lang="en-US" dirty="0" err="1">
                <a:solidFill>
                  <a:schemeClr val="tx1">
                    <a:lumMod val="85000"/>
                    <a:lumOff val="15000"/>
                  </a:schemeClr>
                </a:solidFill>
                <a:latin typeface="+mn-lt"/>
              </a:rPr>
              <a:t>Bakhadur</a:t>
            </a:r>
            <a:r>
              <a:rPr lang="en-US" dirty="0">
                <a:solidFill>
                  <a:schemeClr val="tx1">
                    <a:lumMod val="85000"/>
                    <a:lumOff val="15000"/>
                  </a:schemeClr>
                </a:solidFill>
                <a:latin typeface="+mn-lt"/>
              </a:rPr>
              <a:t> Askar</a:t>
            </a:r>
            <a:endParaRPr lang="ru-KZ" dirty="0">
              <a:solidFill>
                <a:schemeClr val="tx1">
                  <a:lumMod val="85000"/>
                  <a:lumOff val="15000"/>
                </a:schemeClr>
              </a:solidFill>
              <a:latin typeface="+mn-lt"/>
            </a:endParaRPr>
          </a:p>
          <a:p>
            <a:endParaRPr lang="ru-KZ" dirty="0"/>
          </a:p>
        </p:txBody>
      </p:sp>
      <p:pic>
        <p:nvPicPr>
          <p:cNvPr id="4" name="Рисунок 3">
            <a:extLst>
              <a:ext uri="{FF2B5EF4-FFF2-40B4-BE49-F238E27FC236}">
                <a16:creationId xmlns:a16="http://schemas.microsoft.com/office/drawing/2014/main" id="{E837323D-9213-7BEF-9429-B2649E9BA000}"/>
              </a:ext>
            </a:extLst>
          </p:cNvPr>
          <p:cNvPicPr>
            <a:picLocks noChangeAspect="1"/>
          </p:cNvPicPr>
          <p:nvPr/>
        </p:nvPicPr>
        <p:blipFill>
          <a:blip r:embed="rId2"/>
          <a:stretch>
            <a:fillRect/>
          </a:stretch>
        </p:blipFill>
        <p:spPr>
          <a:xfrm>
            <a:off x="77656" y="120969"/>
            <a:ext cx="1609483" cy="1664352"/>
          </a:xfrm>
          <a:prstGeom prst="rect">
            <a:avLst/>
          </a:prstGeom>
        </p:spPr>
      </p:pic>
      <p:pic>
        <p:nvPicPr>
          <p:cNvPr id="5" name="Рисунок 4">
            <a:extLst>
              <a:ext uri="{FF2B5EF4-FFF2-40B4-BE49-F238E27FC236}">
                <a16:creationId xmlns:a16="http://schemas.microsoft.com/office/drawing/2014/main" id="{D7AF29E9-9729-A5C7-A457-0D61F478F8E8}"/>
              </a:ext>
            </a:extLst>
          </p:cNvPr>
          <p:cNvPicPr>
            <a:picLocks noChangeAspect="1"/>
          </p:cNvPicPr>
          <p:nvPr/>
        </p:nvPicPr>
        <p:blipFill>
          <a:blip r:embed="rId3"/>
          <a:stretch>
            <a:fillRect/>
          </a:stretch>
        </p:blipFill>
        <p:spPr>
          <a:xfrm>
            <a:off x="10358544" y="56164"/>
            <a:ext cx="1755800" cy="1731414"/>
          </a:xfrm>
          <a:prstGeom prst="rect">
            <a:avLst/>
          </a:prstGeom>
        </p:spPr>
      </p:pic>
      <p:sp>
        <p:nvSpPr>
          <p:cNvPr id="6" name="TextBox 5">
            <a:extLst>
              <a:ext uri="{FF2B5EF4-FFF2-40B4-BE49-F238E27FC236}">
                <a16:creationId xmlns:a16="http://schemas.microsoft.com/office/drawing/2014/main" id="{EA55B464-B79B-E189-7779-4A5B1FAD7F18}"/>
              </a:ext>
            </a:extLst>
          </p:cNvPr>
          <p:cNvSpPr txBox="1"/>
          <p:nvPr/>
        </p:nvSpPr>
        <p:spPr>
          <a:xfrm>
            <a:off x="1850279" y="307328"/>
            <a:ext cx="8281180" cy="923330"/>
          </a:xfrm>
          <a:prstGeom prst="rect">
            <a:avLst/>
          </a:prstGeom>
          <a:noFill/>
        </p:spPr>
        <p:txBody>
          <a:bodyPr wrap="square" rtlCol="0">
            <a:spAutoFit/>
          </a:bodyPr>
          <a:lstStyle/>
          <a:p>
            <a:pPr algn="ctr"/>
            <a:r>
              <a:rPr lang="en-US" dirty="0"/>
              <a:t>Al-Farabi Kazakh National University</a:t>
            </a:r>
            <a:endParaRPr lang="ru-RU" dirty="0"/>
          </a:p>
          <a:p>
            <a:pPr algn="ctr"/>
            <a:r>
              <a:rPr lang="en-US" dirty="0"/>
              <a:t>Faculty of Chemistry and Chemical technology</a:t>
            </a:r>
            <a:endParaRPr lang="ru-RU" dirty="0"/>
          </a:p>
          <a:p>
            <a:pPr algn="ctr"/>
            <a:r>
              <a:rPr lang="en-US" dirty="0"/>
              <a:t>Department of General and Inorganic Chemistry</a:t>
            </a:r>
            <a:endParaRPr lang="ru-KZ" dirty="0"/>
          </a:p>
        </p:txBody>
      </p:sp>
    </p:spTree>
    <p:extLst>
      <p:ext uri="{BB962C8B-B14F-4D97-AF65-F5344CB8AC3E}">
        <p14:creationId xmlns:p14="http://schemas.microsoft.com/office/powerpoint/2010/main" val="42163208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rotWithShape="1">
          <a:blip r:embed="rId2"/>
          <a:stretch/>
        </a:blip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504DBDB-6E73-C87A-45DB-608276321EA3}"/>
              </a:ext>
            </a:extLst>
          </p:cNvPr>
          <p:cNvSpPr>
            <a:spLocks noGrp="1"/>
          </p:cNvSpPr>
          <p:nvPr>
            <p:ph type="ctrTitle"/>
          </p:nvPr>
        </p:nvSpPr>
        <p:spPr>
          <a:xfrm>
            <a:off x="2193167" y="2590984"/>
            <a:ext cx="7369642" cy="3608480"/>
          </a:xfrm>
        </p:spPr>
        <p:txBody>
          <a:bodyPr>
            <a:normAutofit/>
          </a:bodyPr>
          <a:lstStyle/>
          <a:p>
            <a:pPr algn="l"/>
            <a:r>
              <a:rPr lang="en-US" sz="8000"/>
              <a:t>Thank you for attention!</a:t>
            </a:r>
            <a:endParaRPr lang="ru-KZ" sz="8000"/>
          </a:p>
        </p:txBody>
      </p:sp>
    </p:spTree>
    <p:extLst>
      <p:ext uri="{BB962C8B-B14F-4D97-AF65-F5344CB8AC3E}">
        <p14:creationId xmlns:p14="http://schemas.microsoft.com/office/powerpoint/2010/main" val="17492489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rotWithShape="1">
          <a:blip r:embed="rId2"/>
          <a:stretch/>
        </a:blip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F1C851F-67D1-4A39-A0D0-31EF2203CC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9867" cy="68552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67532E30-DB31-48CF-BFD8-882FB9AB38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3" name="Picture 12">
            <a:extLst>
              <a:ext uri="{FF2B5EF4-FFF2-40B4-BE49-F238E27FC236}">
                <a16:creationId xmlns:a16="http://schemas.microsoft.com/office/drawing/2014/main" id="{F3BBA72F-836A-4824-AB9F-ED46122CADB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alphaModFix/>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15" name="Rectangle 14">
            <a:extLst>
              <a:ext uri="{FF2B5EF4-FFF2-40B4-BE49-F238E27FC236}">
                <a16:creationId xmlns:a16="http://schemas.microsoft.com/office/drawing/2014/main" id="{8D22FE9C-C853-4C04-B07A-6EB898B2A7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278E33C4-6991-4D20-AB8E-F6CF7FD833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6CBC4DCF-863D-44DE-B209-712EBB6B10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7533" y="0"/>
            <a:ext cx="10378001"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0A4EBC7A-3ED6-B45D-CA5F-A44ABF2FE69A}"/>
              </a:ext>
            </a:extLst>
          </p:cNvPr>
          <p:cNvSpPr>
            <a:spLocks noGrp="1"/>
          </p:cNvSpPr>
          <p:nvPr>
            <p:ph type="title"/>
          </p:nvPr>
        </p:nvSpPr>
        <p:spPr>
          <a:xfrm>
            <a:off x="2287850" y="808056"/>
            <a:ext cx="4219067" cy="1077229"/>
          </a:xfrm>
        </p:spPr>
        <p:txBody>
          <a:bodyPr>
            <a:normAutofit/>
          </a:bodyPr>
          <a:lstStyle/>
          <a:p>
            <a:pPr algn="l"/>
            <a:r>
              <a:rPr lang="en-US" sz="2100" b="1"/>
              <a:t>The internal coordination sphere</a:t>
            </a:r>
            <a:br>
              <a:rPr lang="en-US" sz="2100" b="1"/>
            </a:br>
            <a:endParaRPr lang="ru-KZ" sz="2100"/>
          </a:p>
        </p:txBody>
      </p:sp>
      <p:sp>
        <p:nvSpPr>
          <p:cNvPr id="3" name="Объект 2">
            <a:extLst>
              <a:ext uri="{FF2B5EF4-FFF2-40B4-BE49-F238E27FC236}">
                <a16:creationId xmlns:a16="http://schemas.microsoft.com/office/drawing/2014/main" id="{A20B23AF-34F9-AF23-D588-EF7453EAB064}"/>
              </a:ext>
            </a:extLst>
          </p:cNvPr>
          <p:cNvSpPr>
            <a:spLocks noGrp="1"/>
          </p:cNvSpPr>
          <p:nvPr>
            <p:ph idx="1"/>
          </p:nvPr>
        </p:nvSpPr>
        <p:spPr>
          <a:xfrm>
            <a:off x="1579878" y="1686560"/>
            <a:ext cx="5328921" cy="4886960"/>
          </a:xfrm>
        </p:spPr>
        <p:txBody>
          <a:bodyPr>
            <a:normAutofit/>
          </a:bodyPr>
          <a:lstStyle/>
          <a:p>
            <a:pPr marL="0" indent="0">
              <a:lnSpc>
                <a:spcPct val="110000"/>
              </a:lnSpc>
              <a:buNone/>
            </a:pPr>
            <a:r>
              <a:rPr lang="en-US" sz="1400" dirty="0"/>
              <a:t>The internal (primary) coordination sphere consists of the metal ion and the ligands directly bonded to it through coordinate covalent bonds.</a:t>
            </a:r>
            <a:br>
              <a:rPr lang="en-US" sz="1400" dirty="0"/>
            </a:br>
            <a:r>
              <a:rPr lang="en-US" sz="1400" dirty="0"/>
              <a:t>The ligands in this inner sphere interact not only with the central atom but also with each other through electronic and spatial interactions.</a:t>
            </a:r>
          </a:p>
          <a:p>
            <a:pPr marL="0" indent="0">
              <a:lnSpc>
                <a:spcPct val="110000"/>
              </a:lnSpc>
              <a:buNone/>
            </a:pPr>
            <a:r>
              <a:rPr lang="en-US" sz="1400" dirty="0"/>
              <a:t>These mutual influences determine:</a:t>
            </a:r>
          </a:p>
          <a:p>
            <a:pPr marL="0" indent="0">
              <a:lnSpc>
                <a:spcPct val="110000"/>
              </a:lnSpc>
              <a:buNone/>
            </a:pPr>
            <a:r>
              <a:rPr lang="en-US" sz="1400" dirty="0"/>
              <a:t>The geometry of the complex,</a:t>
            </a:r>
          </a:p>
          <a:p>
            <a:pPr marL="0" indent="0">
              <a:lnSpc>
                <a:spcPct val="110000"/>
              </a:lnSpc>
              <a:buNone/>
            </a:pPr>
            <a:r>
              <a:rPr lang="en-US" sz="1400" dirty="0"/>
              <a:t>The strength of each metal–ligand bond,</a:t>
            </a:r>
          </a:p>
          <a:p>
            <a:pPr marL="0" indent="0">
              <a:lnSpc>
                <a:spcPct val="110000"/>
              </a:lnSpc>
              <a:buNone/>
            </a:pPr>
            <a:r>
              <a:rPr lang="en-US" sz="1400" dirty="0"/>
              <a:t>The reactivity, stability, and spectral properties of the compound.</a:t>
            </a:r>
          </a:p>
          <a:p>
            <a:pPr marL="0" indent="0">
              <a:lnSpc>
                <a:spcPct val="110000"/>
              </a:lnSpc>
              <a:buNone/>
            </a:pPr>
            <a:r>
              <a:rPr lang="en-US" sz="1400" dirty="0"/>
              <a:t>Understanding these interactions provides insight into bonding mechanisms, reaction pathways, and design of coordination catalysts.</a:t>
            </a:r>
          </a:p>
          <a:p>
            <a:pPr marL="0" indent="0">
              <a:lnSpc>
                <a:spcPct val="110000"/>
              </a:lnSpc>
              <a:buNone/>
            </a:pPr>
            <a:endParaRPr lang="ru-KZ" sz="1400" dirty="0"/>
          </a:p>
        </p:txBody>
      </p:sp>
      <p:pic>
        <p:nvPicPr>
          <p:cNvPr id="4" name="Рисунок 3">
            <a:extLst>
              <a:ext uri="{FF2B5EF4-FFF2-40B4-BE49-F238E27FC236}">
                <a16:creationId xmlns:a16="http://schemas.microsoft.com/office/drawing/2014/main" id="{73EE0951-ACB3-D327-0B19-74C2018DE0AA}"/>
              </a:ext>
            </a:extLst>
          </p:cNvPr>
          <p:cNvPicPr>
            <a:picLocks noChangeAspect="1"/>
          </p:cNvPicPr>
          <p:nvPr/>
        </p:nvPicPr>
        <p:blipFill>
          <a:blip r:embed="rId5"/>
          <a:stretch>
            <a:fillRect/>
          </a:stretch>
        </p:blipFill>
        <p:spPr>
          <a:xfrm>
            <a:off x="7311864" y="2467666"/>
            <a:ext cx="3434521" cy="1923331"/>
          </a:xfrm>
          <a:prstGeom prst="rect">
            <a:avLst/>
          </a:prstGeom>
          <a:ln>
            <a:gradFill flip="none" rotWithShape="1">
              <a:gsLst>
                <a:gs pos="86000">
                  <a:schemeClr val="accent6">
                    <a:lumMod val="67000"/>
                  </a:schemeClr>
                </a:gs>
                <a:gs pos="20000">
                  <a:schemeClr val="accent6">
                    <a:lumMod val="97000"/>
                    <a:lumOff val="3000"/>
                  </a:schemeClr>
                </a:gs>
                <a:gs pos="100000">
                  <a:schemeClr val="accent6">
                    <a:lumMod val="60000"/>
                    <a:lumOff val="40000"/>
                  </a:schemeClr>
                </a:gs>
              </a:gsLst>
              <a:lin ang="16200000" scaled="1"/>
              <a:tileRect/>
            </a:gradFill>
          </a:ln>
          <a:effectLst>
            <a:innerShdw blurRad="127000">
              <a:prstClr val="black">
                <a:alpha val="90000"/>
              </a:prstClr>
            </a:innerShdw>
          </a:effectLst>
        </p:spPr>
      </p:pic>
      <p:sp>
        <p:nvSpPr>
          <p:cNvPr id="21" name="Rectangle 20">
            <a:extLst>
              <a:ext uri="{FF2B5EF4-FFF2-40B4-BE49-F238E27FC236}">
                <a16:creationId xmlns:a16="http://schemas.microsoft.com/office/drawing/2014/main" id="{12F69FEA-89FD-43D0-942C-8827174553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87666" y="-2718"/>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505825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rotWithShape="1">
          <a:blip r:embed="rId2"/>
          <a:stretch/>
        </a:blip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D7E45EB-2082-42A1-A5FC-6D53F21DB3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9867" cy="68552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A6A5C072-919B-4308-A48B-96DC0CBFBEB5}"/>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3" name="Picture 12">
            <a:extLst>
              <a:ext uri="{FF2B5EF4-FFF2-40B4-BE49-F238E27FC236}">
                <a16:creationId xmlns:a16="http://schemas.microsoft.com/office/drawing/2014/main" id="{A8F74E2F-7C51-4D72-96BA-528A50748125}"/>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alphaModFix/>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15" name="Rectangle 14">
            <a:extLst>
              <a:ext uri="{FF2B5EF4-FFF2-40B4-BE49-F238E27FC236}">
                <a16:creationId xmlns:a16="http://schemas.microsoft.com/office/drawing/2014/main" id="{1B61F797-14BD-476F-B569-140E96CB6B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9A0235D8-BAC3-4440-8A9B-43D98243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CDF2FD5C-3192-4646-91D2-C907BDC4C1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7533" y="0"/>
            <a:ext cx="10378001"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BADF70AA-E05B-B98C-246C-4355BD6F15AA}"/>
              </a:ext>
            </a:extLst>
          </p:cNvPr>
          <p:cNvSpPr>
            <a:spLocks noGrp="1"/>
          </p:cNvSpPr>
          <p:nvPr>
            <p:ph type="title"/>
          </p:nvPr>
        </p:nvSpPr>
        <p:spPr>
          <a:xfrm>
            <a:off x="1969803" y="808056"/>
            <a:ext cx="8608037" cy="1077229"/>
          </a:xfrm>
        </p:spPr>
        <p:txBody>
          <a:bodyPr>
            <a:normAutofit/>
          </a:bodyPr>
          <a:lstStyle/>
          <a:p>
            <a:pPr algn="l"/>
            <a:r>
              <a:rPr lang="en-US" b="1" dirty="0"/>
              <a:t>Nature of metal–ligand bonding</a:t>
            </a:r>
            <a:endParaRPr lang="ru-KZ"/>
          </a:p>
        </p:txBody>
      </p:sp>
      <p:pic>
        <p:nvPicPr>
          <p:cNvPr id="4" name="Рисунок 3">
            <a:extLst>
              <a:ext uri="{FF2B5EF4-FFF2-40B4-BE49-F238E27FC236}">
                <a16:creationId xmlns:a16="http://schemas.microsoft.com/office/drawing/2014/main" id="{A3AC46C7-64F8-48F9-D363-074771968C39}"/>
              </a:ext>
            </a:extLst>
          </p:cNvPr>
          <p:cNvPicPr>
            <a:picLocks noChangeAspect="1"/>
          </p:cNvPicPr>
          <p:nvPr/>
        </p:nvPicPr>
        <p:blipFill>
          <a:blip r:embed="rId5"/>
          <a:stretch>
            <a:fillRect/>
          </a:stretch>
        </p:blipFill>
        <p:spPr>
          <a:xfrm>
            <a:off x="1419719" y="2585518"/>
            <a:ext cx="4454381" cy="1681528"/>
          </a:xfrm>
          <a:prstGeom prst="rect">
            <a:avLst/>
          </a:prstGeom>
          <a:ln>
            <a:gradFill flip="none" rotWithShape="1">
              <a:gsLst>
                <a:gs pos="86000">
                  <a:schemeClr val="accent6">
                    <a:lumMod val="67000"/>
                  </a:schemeClr>
                </a:gs>
                <a:gs pos="20000">
                  <a:schemeClr val="accent6">
                    <a:lumMod val="97000"/>
                    <a:lumOff val="3000"/>
                  </a:schemeClr>
                </a:gs>
                <a:gs pos="100000">
                  <a:schemeClr val="accent6">
                    <a:lumMod val="60000"/>
                    <a:lumOff val="40000"/>
                  </a:schemeClr>
                </a:gs>
              </a:gsLst>
              <a:lin ang="16200000" scaled="1"/>
              <a:tileRect/>
            </a:gradFill>
          </a:ln>
          <a:effectLst>
            <a:innerShdw blurRad="127000">
              <a:prstClr val="black">
                <a:alpha val="90000"/>
              </a:prstClr>
            </a:innerShdw>
          </a:effectLst>
        </p:spPr>
      </p:pic>
      <p:sp>
        <p:nvSpPr>
          <p:cNvPr id="3" name="Объект 2">
            <a:extLst>
              <a:ext uri="{FF2B5EF4-FFF2-40B4-BE49-F238E27FC236}">
                <a16:creationId xmlns:a16="http://schemas.microsoft.com/office/drawing/2014/main" id="{18CF17D3-6FA7-7344-E8F4-C04DE1FC34F8}"/>
              </a:ext>
            </a:extLst>
          </p:cNvPr>
          <p:cNvSpPr>
            <a:spLocks noGrp="1"/>
          </p:cNvSpPr>
          <p:nvPr>
            <p:ph idx="1"/>
          </p:nvPr>
        </p:nvSpPr>
        <p:spPr>
          <a:xfrm>
            <a:off x="6286058" y="1737360"/>
            <a:ext cx="4898409" cy="4612640"/>
          </a:xfrm>
        </p:spPr>
        <p:txBody>
          <a:bodyPr>
            <a:normAutofit/>
          </a:bodyPr>
          <a:lstStyle/>
          <a:p>
            <a:pPr marL="0" indent="0">
              <a:lnSpc>
                <a:spcPct val="110000"/>
              </a:lnSpc>
              <a:buNone/>
            </a:pPr>
            <a:r>
              <a:rPr lang="en-US" sz="1400" b="1" dirty="0"/>
              <a:t>Metal–ligand bonding involves a mixture of ionic, covalent, and donor–acceptor interactions.</a:t>
            </a:r>
          </a:p>
          <a:p>
            <a:pPr marL="0" indent="0">
              <a:lnSpc>
                <a:spcPct val="110000"/>
              </a:lnSpc>
              <a:buNone/>
            </a:pPr>
            <a:r>
              <a:rPr lang="en-US" sz="1400" b="1" dirty="0"/>
              <a:t>σ-Donation: The ligand donates a lone pair from its donor atom to an empty orbital of the metal ion.</a:t>
            </a:r>
          </a:p>
          <a:p>
            <a:pPr marL="0" indent="0">
              <a:lnSpc>
                <a:spcPct val="110000"/>
              </a:lnSpc>
              <a:buNone/>
            </a:pPr>
            <a:r>
              <a:rPr lang="en-US" sz="1400" b="1" dirty="0"/>
              <a:t>π-</a:t>
            </a:r>
            <a:r>
              <a:rPr lang="en-US" sz="1400" b="1" dirty="0" err="1"/>
              <a:t>Backbonding</a:t>
            </a:r>
            <a:r>
              <a:rPr lang="en-US" sz="1400" b="1" dirty="0"/>
              <a:t>: The metal donates electron density back into an empty π* orbital of the ligand.</a:t>
            </a:r>
          </a:p>
          <a:p>
            <a:pPr marL="0" indent="0">
              <a:lnSpc>
                <a:spcPct val="110000"/>
              </a:lnSpc>
              <a:buNone/>
            </a:pPr>
            <a:r>
              <a:rPr lang="en-US" sz="1400" b="1" dirty="0"/>
              <a:t>The balance between σ-donation and π-</a:t>
            </a:r>
            <a:r>
              <a:rPr lang="en-US" sz="1400" b="1" dirty="0" err="1"/>
              <a:t>backbonding</a:t>
            </a:r>
            <a:r>
              <a:rPr lang="en-US" sz="1400" b="1" dirty="0"/>
              <a:t> determines the electron distribution across the inner sphere.</a:t>
            </a:r>
          </a:p>
          <a:p>
            <a:pPr marL="0" indent="0">
              <a:lnSpc>
                <a:spcPct val="110000"/>
              </a:lnSpc>
              <a:buNone/>
            </a:pPr>
            <a:r>
              <a:rPr lang="en-US" sz="1400" b="1" dirty="0"/>
              <a:t>Because ligands compete for the metal’s limited orbitals and electron density, the presence of one ligand can significantly alter the metal’s ability to interact with others — this is the essence of mutual ligand influence.</a:t>
            </a:r>
          </a:p>
          <a:p>
            <a:pPr marL="0" indent="0">
              <a:lnSpc>
                <a:spcPct val="110000"/>
              </a:lnSpc>
              <a:buNone/>
            </a:pPr>
            <a:endParaRPr lang="ru-KZ" sz="1400" b="1" dirty="0"/>
          </a:p>
        </p:txBody>
      </p:sp>
      <p:sp>
        <p:nvSpPr>
          <p:cNvPr id="21" name="Rectangle 20">
            <a:extLst>
              <a:ext uri="{FF2B5EF4-FFF2-40B4-BE49-F238E27FC236}">
                <a16:creationId xmlns:a16="http://schemas.microsoft.com/office/drawing/2014/main" id="{28564258-BA63-4452-B6A7-27E3497D93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87666" y="-2718"/>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202948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0CFE4BB-1FDC-5870-7494-8F857A3BA92A}"/>
              </a:ext>
            </a:extLst>
          </p:cNvPr>
          <p:cNvSpPr>
            <a:spLocks noGrp="1"/>
          </p:cNvSpPr>
          <p:nvPr>
            <p:ph type="title"/>
          </p:nvPr>
        </p:nvSpPr>
        <p:spPr/>
        <p:txBody>
          <a:bodyPr>
            <a:normAutofit/>
          </a:bodyPr>
          <a:lstStyle/>
          <a:p>
            <a:r>
              <a:rPr lang="en-US" b="1" dirty="0"/>
              <a:t>Electronic and inductive effects of ligands</a:t>
            </a:r>
            <a:endParaRPr lang="ru-KZ" dirty="0"/>
          </a:p>
        </p:txBody>
      </p:sp>
      <p:sp>
        <p:nvSpPr>
          <p:cNvPr id="3" name="Объект 2">
            <a:extLst>
              <a:ext uri="{FF2B5EF4-FFF2-40B4-BE49-F238E27FC236}">
                <a16:creationId xmlns:a16="http://schemas.microsoft.com/office/drawing/2014/main" id="{8AEB0747-4052-E1D0-E6D9-2D4A523C8F85}"/>
              </a:ext>
            </a:extLst>
          </p:cNvPr>
          <p:cNvSpPr>
            <a:spLocks noGrp="1"/>
          </p:cNvSpPr>
          <p:nvPr>
            <p:ph sz="half" idx="1"/>
          </p:nvPr>
        </p:nvSpPr>
        <p:spPr/>
        <p:txBody>
          <a:bodyPr>
            <a:normAutofit fontScale="77500" lnSpcReduction="20000"/>
          </a:bodyPr>
          <a:lstStyle/>
          <a:p>
            <a:pPr marL="0" indent="0">
              <a:buNone/>
            </a:pPr>
            <a:r>
              <a:rPr lang="en-US" b="1" dirty="0"/>
              <a:t>Each ligand exerts an electronic effect on the metal center, which in turn modifies the bonding properties of the other ligands.</a:t>
            </a:r>
          </a:p>
          <a:p>
            <a:pPr marL="0" indent="0">
              <a:buNone/>
            </a:pPr>
            <a:r>
              <a:rPr lang="en-US" b="1" dirty="0"/>
              <a:t>1. Inductive Effects:</a:t>
            </a:r>
          </a:p>
          <a:p>
            <a:pPr marL="0" indent="0">
              <a:buNone/>
            </a:pPr>
            <a:r>
              <a:rPr lang="en-US" b="1" dirty="0"/>
              <a:t>Electron-withdrawing ligands (like CN⁻, NO₂⁻) pull electron density from the metal, making it more electrophilic and weakening other metal–ligand bonds.</a:t>
            </a:r>
            <a:br>
              <a:rPr lang="en-US" b="1" dirty="0"/>
            </a:br>
            <a:r>
              <a:rPr lang="en-US" b="1" dirty="0"/>
              <a:t>Electron-donating ligands (like NH₃, H₂O, PR₃) increase electron density on the metal, strengthening bonds to π-acceptor ligands.</a:t>
            </a:r>
          </a:p>
          <a:p>
            <a:pPr marL="0" indent="0">
              <a:buNone/>
            </a:pPr>
            <a:endParaRPr lang="ru-KZ" b="1" dirty="0"/>
          </a:p>
        </p:txBody>
      </p:sp>
      <p:sp>
        <p:nvSpPr>
          <p:cNvPr id="4" name="Объект 3">
            <a:extLst>
              <a:ext uri="{FF2B5EF4-FFF2-40B4-BE49-F238E27FC236}">
                <a16:creationId xmlns:a16="http://schemas.microsoft.com/office/drawing/2014/main" id="{F61BE132-361E-060E-6AA8-A148E98A336F}"/>
              </a:ext>
            </a:extLst>
          </p:cNvPr>
          <p:cNvSpPr>
            <a:spLocks noGrp="1"/>
          </p:cNvSpPr>
          <p:nvPr>
            <p:ph sz="half" idx="2"/>
          </p:nvPr>
        </p:nvSpPr>
        <p:spPr/>
        <p:txBody>
          <a:bodyPr>
            <a:normAutofit fontScale="77500" lnSpcReduction="20000"/>
          </a:bodyPr>
          <a:lstStyle/>
          <a:p>
            <a:pPr marL="0" indent="0">
              <a:buNone/>
            </a:pPr>
            <a:r>
              <a:rPr lang="en-US" b="1" dirty="0"/>
              <a:t>2. Field Effects:</a:t>
            </a:r>
          </a:p>
          <a:p>
            <a:pPr marL="0" indent="0">
              <a:buNone/>
            </a:pPr>
            <a:r>
              <a:rPr lang="en-US" b="1" dirty="0"/>
              <a:t>Ligands create an electric field that splits metal d-orbitals (ligand field theory). The arrangement of ligands influences this field, changing the energy and overlap of orbitals available for bonding.</a:t>
            </a:r>
          </a:p>
          <a:p>
            <a:pPr marL="0" indent="0">
              <a:buNone/>
            </a:pPr>
            <a:r>
              <a:rPr lang="en-US" b="1" dirty="0"/>
              <a:t>Thus, each ligand not only binds but also modulates the bonding environment of all others through delocalized electronic effects.</a:t>
            </a:r>
          </a:p>
          <a:p>
            <a:endParaRPr lang="ru-KZ" dirty="0"/>
          </a:p>
        </p:txBody>
      </p:sp>
    </p:spTree>
    <p:extLst>
      <p:ext uri="{BB962C8B-B14F-4D97-AF65-F5344CB8AC3E}">
        <p14:creationId xmlns:p14="http://schemas.microsoft.com/office/powerpoint/2010/main" val="14319192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4197DEA-484A-6D82-B1FD-FFED1BD6F006}"/>
              </a:ext>
            </a:extLst>
          </p:cNvPr>
          <p:cNvSpPr>
            <a:spLocks noGrp="1"/>
          </p:cNvSpPr>
          <p:nvPr>
            <p:ph type="title"/>
          </p:nvPr>
        </p:nvSpPr>
        <p:spPr/>
        <p:txBody>
          <a:bodyPr/>
          <a:lstStyle/>
          <a:p>
            <a:r>
              <a:rPr lang="en-US" b="1" dirty="0"/>
              <a:t>The trans effect and trans influence</a:t>
            </a:r>
            <a:endParaRPr lang="ru-KZ" dirty="0"/>
          </a:p>
        </p:txBody>
      </p:sp>
      <p:sp>
        <p:nvSpPr>
          <p:cNvPr id="3" name="Объект 2">
            <a:extLst>
              <a:ext uri="{FF2B5EF4-FFF2-40B4-BE49-F238E27FC236}">
                <a16:creationId xmlns:a16="http://schemas.microsoft.com/office/drawing/2014/main" id="{46860982-F30E-2D9C-FB75-BEE0C0146F86}"/>
              </a:ext>
            </a:extLst>
          </p:cNvPr>
          <p:cNvSpPr>
            <a:spLocks noGrp="1"/>
          </p:cNvSpPr>
          <p:nvPr>
            <p:ph idx="1"/>
          </p:nvPr>
        </p:nvSpPr>
        <p:spPr/>
        <p:txBody>
          <a:bodyPr>
            <a:normAutofit fontScale="70000" lnSpcReduction="20000"/>
          </a:bodyPr>
          <a:lstStyle/>
          <a:p>
            <a:pPr marL="0" indent="0">
              <a:buNone/>
            </a:pPr>
            <a:r>
              <a:rPr lang="en-US" dirty="0"/>
              <a:t>The trans effect and trans influence describe the way one ligand affects the bond strength and reactivity of another ligand positioned opposite (trans) to it in the coordination sphere.</a:t>
            </a:r>
          </a:p>
          <a:p>
            <a:pPr marL="0" indent="0">
              <a:buNone/>
            </a:pPr>
            <a:r>
              <a:rPr lang="en-US" dirty="0"/>
              <a:t>Trans Effect: A kinetic phenomenon—certain ligands accelerate substitution of the ligand opposite to them.</a:t>
            </a:r>
            <a:br>
              <a:rPr lang="en-US" dirty="0"/>
            </a:br>
            <a:r>
              <a:rPr lang="en-US" i="1" dirty="0"/>
              <a:t>Strong trans-effect ligands:</a:t>
            </a:r>
            <a:r>
              <a:rPr lang="en-US" dirty="0"/>
              <a:t> CO, CN⁻, phosphines, olefins.</a:t>
            </a:r>
          </a:p>
          <a:p>
            <a:pPr marL="0" indent="0">
              <a:buNone/>
            </a:pPr>
            <a:r>
              <a:rPr lang="en-US" dirty="0"/>
              <a:t>Trans Influence: A thermodynamic effect—certain ligands weaken the bond strength of the ligand trans to them in the ground state.</a:t>
            </a:r>
          </a:p>
          <a:p>
            <a:pPr marL="0" indent="0">
              <a:buNone/>
            </a:pPr>
            <a:r>
              <a:rPr lang="en-US" dirty="0"/>
              <a:t>These effects arise from π-</a:t>
            </a:r>
            <a:r>
              <a:rPr lang="en-US" dirty="0" err="1"/>
              <a:t>backbonding</a:t>
            </a:r>
            <a:r>
              <a:rPr lang="en-US" dirty="0"/>
              <a:t> and σ-competition, where electron-dense ligands compete for the same d-orbitals of the metal, altering bond strengths and substitution patterns.</a:t>
            </a:r>
          </a:p>
          <a:p>
            <a:pPr marL="0" indent="0">
              <a:buNone/>
            </a:pPr>
            <a:r>
              <a:rPr lang="en-US" dirty="0"/>
              <a:t>This principle is essential in the synthesis of square-planar and octahedral complexes, including many organometallic catalysts.</a:t>
            </a:r>
          </a:p>
          <a:p>
            <a:pPr marL="0" indent="0">
              <a:buNone/>
            </a:pPr>
            <a:endParaRPr lang="ru-KZ" dirty="0"/>
          </a:p>
        </p:txBody>
      </p:sp>
    </p:spTree>
    <p:extLst>
      <p:ext uri="{BB962C8B-B14F-4D97-AF65-F5344CB8AC3E}">
        <p14:creationId xmlns:p14="http://schemas.microsoft.com/office/powerpoint/2010/main" val="39374139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EEEC6F8-5FEE-7CF0-3308-C59C2683C9E9}"/>
              </a:ext>
            </a:extLst>
          </p:cNvPr>
          <p:cNvSpPr>
            <a:spLocks noGrp="1"/>
          </p:cNvSpPr>
          <p:nvPr>
            <p:ph type="title"/>
          </p:nvPr>
        </p:nvSpPr>
        <p:spPr/>
        <p:txBody>
          <a:bodyPr>
            <a:normAutofit/>
          </a:bodyPr>
          <a:lstStyle/>
          <a:p>
            <a:r>
              <a:rPr lang="en-US" b="1" dirty="0"/>
              <a:t>Synergic and antagonistic ligand interactions</a:t>
            </a:r>
            <a:endParaRPr lang="ru-KZ" dirty="0"/>
          </a:p>
        </p:txBody>
      </p:sp>
      <p:sp>
        <p:nvSpPr>
          <p:cNvPr id="3" name="Объект 2">
            <a:extLst>
              <a:ext uri="{FF2B5EF4-FFF2-40B4-BE49-F238E27FC236}">
                <a16:creationId xmlns:a16="http://schemas.microsoft.com/office/drawing/2014/main" id="{3D8626D5-122E-5D16-19CD-4C20A24520CB}"/>
              </a:ext>
            </a:extLst>
          </p:cNvPr>
          <p:cNvSpPr>
            <a:spLocks noGrp="1"/>
          </p:cNvSpPr>
          <p:nvPr>
            <p:ph idx="1"/>
          </p:nvPr>
        </p:nvSpPr>
        <p:spPr/>
        <p:txBody>
          <a:bodyPr>
            <a:normAutofit fontScale="85000" lnSpcReduction="10000"/>
          </a:bodyPr>
          <a:lstStyle/>
          <a:p>
            <a:pPr marL="0" indent="0">
              <a:buNone/>
            </a:pPr>
            <a:r>
              <a:rPr lang="en-US" b="1" dirty="0"/>
              <a:t>Ligands can exhibit synergic or antagonistic interactions depending on how their bonding modes complement or oppose each other.</a:t>
            </a:r>
          </a:p>
          <a:p>
            <a:pPr marL="0" indent="0">
              <a:buNone/>
            </a:pPr>
            <a:r>
              <a:rPr lang="en-US" b="1" dirty="0"/>
              <a:t>Synergic Interactions:</a:t>
            </a:r>
            <a:br>
              <a:rPr lang="en-US" b="1" dirty="0"/>
            </a:br>
            <a:r>
              <a:rPr lang="en-US" b="1" dirty="0"/>
              <a:t>Occur when ligands cooperate electronically — for example, a π-acceptor ligand (CO) benefits from a neighboring σ-donor ligand (</a:t>
            </a:r>
            <a:r>
              <a:rPr lang="en-US" b="1" dirty="0" err="1"/>
              <a:t>PPh</a:t>
            </a:r>
            <a:r>
              <a:rPr lang="en-US" b="1" dirty="0"/>
              <a:t>₃), leading to greater metal–ligand delocalization and bond stabilization.</a:t>
            </a:r>
          </a:p>
          <a:p>
            <a:pPr marL="0" indent="0">
              <a:buNone/>
            </a:pPr>
            <a:r>
              <a:rPr lang="en-US" b="1" dirty="0"/>
              <a:t>Antagonistic Interactions:</a:t>
            </a:r>
            <a:br>
              <a:rPr lang="en-US" b="1" dirty="0"/>
            </a:br>
            <a:r>
              <a:rPr lang="en-US" b="1" dirty="0"/>
              <a:t>Happen when ligands compete for electron density or orbital overlap, leading to weakened metal–ligand bonds or altered geometry.</a:t>
            </a:r>
          </a:p>
          <a:p>
            <a:pPr marL="0" indent="0">
              <a:buNone/>
            </a:pPr>
            <a:r>
              <a:rPr lang="en-US" b="1" dirty="0"/>
              <a:t>Such interactions can drastically influence reaction mechanisms, spin states, and spectroscopic properties of complexes.</a:t>
            </a:r>
          </a:p>
          <a:p>
            <a:pPr marL="0" indent="0">
              <a:buNone/>
            </a:pPr>
            <a:endParaRPr lang="ru-KZ" b="1" dirty="0"/>
          </a:p>
        </p:txBody>
      </p:sp>
    </p:spTree>
    <p:extLst>
      <p:ext uri="{BB962C8B-B14F-4D97-AF65-F5344CB8AC3E}">
        <p14:creationId xmlns:p14="http://schemas.microsoft.com/office/powerpoint/2010/main" val="28506778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B6E310F-F37D-1B9D-75C4-E84C0CACD2A3}"/>
              </a:ext>
            </a:extLst>
          </p:cNvPr>
          <p:cNvSpPr>
            <a:spLocks noGrp="1"/>
          </p:cNvSpPr>
          <p:nvPr>
            <p:ph type="title"/>
          </p:nvPr>
        </p:nvSpPr>
        <p:spPr/>
        <p:txBody>
          <a:bodyPr>
            <a:normAutofit/>
          </a:bodyPr>
          <a:lstStyle/>
          <a:p>
            <a:r>
              <a:rPr lang="en-US" b="1" dirty="0"/>
              <a:t>Spectrochemical and ligand field consequences</a:t>
            </a:r>
            <a:endParaRPr lang="ru-KZ" dirty="0"/>
          </a:p>
        </p:txBody>
      </p:sp>
      <p:sp>
        <p:nvSpPr>
          <p:cNvPr id="3" name="Объект 2">
            <a:extLst>
              <a:ext uri="{FF2B5EF4-FFF2-40B4-BE49-F238E27FC236}">
                <a16:creationId xmlns:a16="http://schemas.microsoft.com/office/drawing/2014/main" id="{31DBFEFA-40EE-0848-6BFE-3AA5E3731239}"/>
              </a:ext>
            </a:extLst>
          </p:cNvPr>
          <p:cNvSpPr>
            <a:spLocks noGrp="1"/>
          </p:cNvSpPr>
          <p:nvPr>
            <p:ph idx="1"/>
          </p:nvPr>
        </p:nvSpPr>
        <p:spPr/>
        <p:txBody>
          <a:bodyPr>
            <a:normAutofit fontScale="85000" lnSpcReduction="20000"/>
          </a:bodyPr>
          <a:lstStyle/>
          <a:p>
            <a:pPr marL="0" indent="0">
              <a:buNone/>
            </a:pPr>
            <a:r>
              <a:rPr lang="en-US" b="1" dirty="0"/>
              <a:t>The mutual influence of ligands is reflected in the spectrochemical properties of coordination compounds.</a:t>
            </a:r>
          </a:p>
          <a:p>
            <a:pPr marL="0" indent="0">
              <a:buNone/>
            </a:pPr>
            <a:r>
              <a:rPr lang="en-US" b="1" dirty="0"/>
              <a:t>Ligands of different field strengths change the crystal field splitting energy (Δ), leading to shifts in the absorption spectrum (color changes).</a:t>
            </a:r>
          </a:p>
          <a:p>
            <a:pPr marL="0" indent="0">
              <a:buNone/>
            </a:pPr>
            <a:r>
              <a:rPr lang="en-US" b="1" dirty="0"/>
              <a:t>Strong-field ligands enhance Δ, often converting high-spin complexes to low-spin ones.</a:t>
            </a:r>
          </a:p>
          <a:p>
            <a:pPr marL="0" indent="0">
              <a:buNone/>
            </a:pPr>
            <a:r>
              <a:rPr lang="en-US" b="1" dirty="0"/>
              <a:t>Ligand combinations can produce mixed-field environments, explaining intermediate colors and magnetic moments.</a:t>
            </a:r>
          </a:p>
          <a:p>
            <a:pPr marL="0" indent="0">
              <a:buNone/>
            </a:pPr>
            <a:r>
              <a:rPr lang="en-US" b="1" dirty="0"/>
              <a:t>Through Ligand Field Theory (LFT) and Molecular Orbital Theory (MOT), chemists can quantitatively analyze how one ligand modifies the electronic potential experienced by others.</a:t>
            </a:r>
          </a:p>
          <a:p>
            <a:pPr marL="0" indent="0">
              <a:buNone/>
            </a:pPr>
            <a:endParaRPr lang="ru-KZ" b="1" dirty="0"/>
          </a:p>
        </p:txBody>
      </p:sp>
    </p:spTree>
    <p:extLst>
      <p:ext uri="{BB962C8B-B14F-4D97-AF65-F5344CB8AC3E}">
        <p14:creationId xmlns:p14="http://schemas.microsoft.com/office/powerpoint/2010/main" val="26903896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D9BC9A9-0937-70A9-C069-06EFBAED76F7}"/>
              </a:ext>
            </a:extLst>
          </p:cNvPr>
          <p:cNvSpPr>
            <a:spLocks noGrp="1"/>
          </p:cNvSpPr>
          <p:nvPr>
            <p:ph type="title"/>
          </p:nvPr>
        </p:nvSpPr>
        <p:spPr/>
        <p:txBody>
          <a:bodyPr/>
          <a:lstStyle/>
          <a:p>
            <a:r>
              <a:rPr lang="en-US" b="1" dirty="0"/>
              <a:t>Impact on stability and reactivity</a:t>
            </a:r>
            <a:endParaRPr lang="ru-KZ" dirty="0"/>
          </a:p>
        </p:txBody>
      </p:sp>
      <p:sp>
        <p:nvSpPr>
          <p:cNvPr id="3" name="Объект 2">
            <a:extLst>
              <a:ext uri="{FF2B5EF4-FFF2-40B4-BE49-F238E27FC236}">
                <a16:creationId xmlns:a16="http://schemas.microsoft.com/office/drawing/2014/main" id="{8FA6A972-CAAE-7A69-A579-85E678221599}"/>
              </a:ext>
            </a:extLst>
          </p:cNvPr>
          <p:cNvSpPr>
            <a:spLocks noGrp="1"/>
          </p:cNvSpPr>
          <p:nvPr>
            <p:ph idx="1"/>
          </p:nvPr>
        </p:nvSpPr>
        <p:spPr/>
        <p:txBody>
          <a:bodyPr>
            <a:normAutofit fontScale="85000" lnSpcReduction="20000"/>
          </a:bodyPr>
          <a:lstStyle/>
          <a:p>
            <a:pPr marL="0" indent="0">
              <a:buNone/>
            </a:pPr>
            <a:r>
              <a:rPr lang="en-US" dirty="0"/>
              <a:t>Mutual ligand influence affects both thermodynamic stability and chemical reactivity of complexes.</a:t>
            </a:r>
          </a:p>
          <a:p>
            <a:pPr marL="0" indent="0">
              <a:buNone/>
            </a:pPr>
            <a:r>
              <a:rPr lang="en-US" dirty="0"/>
              <a:t>Stability:</a:t>
            </a:r>
            <a:br>
              <a:rPr lang="en-US" dirty="0"/>
            </a:br>
            <a:r>
              <a:rPr lang="en-US" dirty="0"/>
              <a:t>Complexes with cooperative ligand interactions (such as chelation or π-synergy) are more stable due to electron delocalization.</a:t>
            </a:r>
          </a:p>
          <a:p>
            <a:pPr marL="0" indent="0">
              <a:buNone/>
            </a:pPr>
            <a:r>
              <a:rPr lang="en-US" dirty="0"/>
              <a:t>Reactivity:</a:t>
            </a:r>
            <a:br>
              <a:rPr lang="en-US" dirty="0"/>
            </a:br>
            <a:r>
              <a:rPr lang="en-US" dirty="0"/>
              <a:t>Electron-withdrawing ligands often activate the metal center for oxidative addition, while electron-donating ligands promote reductive elimination.</a:t>
            </a:r>
            <a:br>
              <a:rPr lang="en-US" dirty="0"/>
            </a:br>
            <a:r>
              <a:rPr lang="en-US" dirty="0"/>
              <a:t>Thus, by varying ligands, chemists can tune reaction pathways — a fundamental concept in catalysis and organometallic chemistry.</a:t>
            </a:r>
          </a:p>
          <a:p>
            <a:pPr marL="0" indent="0">
              <a:buNone/>
            </a:pPr>
            <a:r>
              <a:rPr lang="en-US" dirty="0"/>
              <a:t>In biological systems, this mutual influence is key to enzyme active site tuning, allowing selective binding and transformation of substrates.</a:t>
            </a:r>
          </a:p>
          <a:p>
            <a:pPr marL="0" indent="0">
              <a:buNone/>
            </a:pPr>
            <a:endParaRPr lang="ru-KZ" dirty="0"/>
          </a:p>
        </p:txBody>
      </p:sp>
    </p:spTree>
    <p:extLst>
      <p:ext uri="{BB962C8B-B14F-4D97-AF65-F5344CB8AC3E}">
        <p14:creationId xmlns:p14="http://schemas.microsoft.com/office/powerpoint/2010/main" val="31087633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47AD094-2CAB-CD2F-5F5D-42F396EAFAC3}"/>
              </a:ext>
            </a:extLst>
          </p:cNvPr>
          <p:cNvSpPr>
            <a:spLocks noGrp="1"/>
          </p:cNvSpPr>
          <p:nvPr>
            <p:ph type="title"/>
          </p:nvPr>
        </p:nvSpPr>
        <p:spPr/>
        <p:txBody>
          <a:bodyPr/>
          <a:lstStyle/>
          <a:p>
            <a:r>
              <a:rPr lang="en-US" b="1" dirty="0"/>
              <a:t>Summary</a:t>
            </a:r>
            <a:endParaRPr lang="ru-KZ" dirty="0"/>
          </a:p>
        </p:txBody>
      </p:sp>
      <p:sp>
        <p:nvSpPr>
          <p:cNvPr id="3" name="Объект 2">
            <a:extLst>
              <a:ext uri="{FF2B5EF4-FFF2-40B4-BE49-F238E27FC236}">
                <a16:creationId xmlns:a16="http://schemas.microsoft.com/office/drawing/2014/main" id="{285C9B43-1E37-A973-7769-0AC2BF2B92BB}"/>
              </a:ext>
            </a:extLst>
          </p:cNvPr>
          <p:cNvSpPr>
            <a:spLocks noGrp="1"/>
          </p:cNvSpPr>
          <p:nvPr>
            <p:ph idx="1"/>
          </p:nvPr>
        </p:nvSpPr>
        <p:spPr>
          <a:xfrm>
            <a:off x="1621861" y="1634247"/>
            <a:ext cx="9496854" cy="4941651"/>
          </a:xfrm>
        </p:spPr>
        <p:txBody>
          <a:bodyPr>
            <a:normAutofit fontScale="77500" lnSpcReduction="20000"/>
          </a:bodyPr>
          <a:lstStyle/>
          <a:p>
            <a:pPr marL="0" indent="0">
              <a:buNone/>
            </a:pPr>
            <a:r>
              <a:rPr lang="en-US" b="1" dirty="0"/>
              <a:t>The internal coordination sphere is a complex electronic environment where ligands influence each other through σ and π interactions, inductive effects, and field modulation.</a:t>
            </a:r>
          </a:p>
          <a:p>
            <a:pPr marL="0" indent="0">
              <a:buNone/>
            </a:pPr>
            <a:r>
              <a:rPr lang="en-US" b="1" dirty="0"/>
              <a:t>Mutual ligand influence governs bond strength, geometry, color, magnetic behavior, and reactivity.</a:t>
            </a:r>
          </a:p>
          <a:p>
            <a:pPr marL="0" indent="0">
              <a:buNone/>
            </a:pPr>
            <a:r>
              <a:rPr lang="en-US" b="1" dirty="0"/>
              <a:t>Trans effects, synergic cooperation, and antagonistic competition define substitution rates and equilibrium structures.</a:t>
            </a:r>
          </a:p>
          <a:p>
            <a:pPr marL="0" indent="0">
              <a:buNone/>
            </a:pPr>
            <a:r>
              <a:rPr lang="en-US" b="1" dirty="0"/>
              <a:t>Ligand field variations explain diverse spectroscopic and magnetic phenomena in transition metal chemistry.</a:t>
            </a:r>
          </a:p>
          <a:p>
            <a:pPr marL="0" indent="0">
              <a:buNone/>
            </a:pPr>
            <a:r>
              <a:rPr lang="en-US" b="1" dirty="0"/>
              <a:t>These interactions are the foundation of rational ligand design, enabling control over catalytic activity, biochemical selectivity, and materials functionality.</a:t>
            </a:r>
          </a:p>
          <a:p>
            <a:pPr marL="0" indent="0">
              <a:buNone/>
            </a:pPr>
            <a:br>
              <a:rPr lang="en-US" b="1" dirty="0"/>
            </a:br>
            <a:r>
              <a:rPr lang="en-US" b="1" dirty="0"/>
              <a:t>The mutual influence of ligands within the internal coordination sphere illustrates the highly interconnected nature of coordination chemistry. By understanding and manipulating these interactions, chemists can design metal complexes with tailored electronic, geometric, and reactive properties — bridging fundamental theory and applied science.</a:t>
            </a:r>
          </a:p>
          <a:p>
            <a:pPr marL="0" indent="0">
              <a:buNone/>
            </a:pPr>
            <a:endParaRPr lang="ru-KZ" b="1" dirty="0"/>
          </a:p>
        </p:txBody>
      </p:sp>
    </p:spTree>
    <p:extLst>
      <p:ext uri="{BB962C8B-B14F-4D97-AF65-F5344CB8AC3E}">
        <p14:creationId xmlns:p14="http://schemas.microsoft.com/office/powerpoint/2010/main" val="135816980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Мэдисон">
  <a:themeElements>
    <a:clrScheme name="Мэдисон">
      <a:dk1>
        <a:sysClr val="windowText" lastClr="000000"/>
      </a:dk1>
      <a:lt1>
        <a:sysClr val="window" lastClr="FFFFFF"/>
      </a:lt1>
      <a:dk2>
        <a:srgbClr val="1F2D29"/>
      </a:dk2>
      <a:lt2>
        <a:srgbClr val="C5FAEB"/>
      </a:lt2>
      <a:accent1>
        <a:srgbClr val="A1D68B"/>
      </a:accent1>
      <a:accent2>
        <a:srgbClr val="5EC795"/>
      </a:accent2>
      <a:accent3>
        <a:srgbClr val="4DADCF"/>
      </a:accent3>
      <a:accent4>
        <a:srgbClr val="CDB756"/>
      </a:accent4>
      <a:accent5>
        <a:srgbClr val="E29C36"/>
      </a:accent5>
      <a:accent6>
        <a:srgbClr val="8EC0C1"/>
      </a:accent6>
      <a:hlink>
        <a:srgbClr val="6D9D9B"/>
      </a:hlink>
      <a:folHlink>
        <a:srgbClr val="6D8583"/>
      </a:folHlink>
    </a:clrScheme>
    <a:fontScheme name="Мэдисон">
      <a:majorFont>
        <a:latin typeface="Arial" panose="020B0604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Мэдисон">
      <a:fillStyleLst>
        <a:solidFill>
          <a:schemeClr val="phClr"/>
        </a:solidFill>
        <a:gradFill rotWithShape="1">
          <a:gsLst>
            <a:gs pos="0">
              <a:schemeClr val="phClr">
                <a:tint val="48000"/>
                <a:alpha val="88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solidFill>
          <a:schemeClr val="phClr"/>
        </a:solidFill>
        <a:blipFill rotWithShape="1">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Madison" id="{025CB5FB-2DD3-45EE-B6F0-CC461540EB19}" vid="{6AC10936-2DFC-4054-9ADF-B5E2C5F86190}"/>
    </a:ext>
  </a:extLst>
</a:theme>
</file>

<file path=docProps/app.xml><?xml version="1.0" encoding="utf-8"?>
<Properties xmlns="http://schemas.openxmlformats.org/officeDocument/2006/extended-properties" xmlns:vt="http://schemas.openxmlformats.org/officeDocument/2006/docPropsVTypes">
  <Template>TM16401375[[fn=Мэдисон]]</Template>
  <TotalTime>74</TotalTime>
  <Words>1006</Words>
  <Application>Microsoft Office PowerPoint</Application>
  <PresentationFormat>Широкоэкранный</PresentationFormat>
  <Paragraphs>57</Paragraphs>
  <Slides>10</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10</vt:i4>
      </vt:variant>
    </vt:vector>
  </HeadingPairs>
  <TitlesOfParts>
    <vt:vector size="15" baseType="lpstr">
      <vt:lpstr>Arial</vt:lpstr>
      <vt:lpstr>MS Shell Dlg 2</vt:lpstr>
      <vt:lpstr>Wingdings</vt:lpstr>
      <vt:lpstr>Wingdings 3</vt:lpstr>
      <vt:lpstr>Мэдисон</vt:lpstr>
      <vt:lpstr>The mutual influence of ligands in the internal sphere of coordination compounds</vt:lpstr>
      <vt:lpstr>The internal coordination sphere </vt:lpstr>
      <vt:lpstr>Nature of metal–ligand bonding</vt:lpstr>
      <vt:lpstr>Electronic and inductive effects of ligands</vt:lpstr>
      <vt:lpstr>The trans effect and trans influence</vt:lpstr>
      <vt:lpstr>Synergic and antagonistic ligand interactions</vt:lpstr>
      <vt:lpstr>Spectrochemical and ligand field consequences</vt:lpstr>
      <vt:lpstr>Impact on stability and reactivity</vt:lpstr>
      <vt:lpstr>Summary</vt:lpstr>
      <vt:lpstr>Thank you for attention!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eze</dc:creator>
  <cp:lastModifiedBy>eze</cp:lastModifiedBy>
  <cp:revision>4</cp:revision>
  <dcterms:created xsi:type="dcterms:W3CDTF">2025-11-06T06:59:55Z</dcterms:created>
  <dcterms:modified xsi:type="dcterms:W3CDTF">2025-11-06T14:42:54Z</dcterms:modified>
</cp:coreProperties>
</file>